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yn Houston" initials="KH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A36"/>
    <a:srgbClr val="B5BCBB"/>
    <a:srgbClr val="A3ABAA"/>
    <a:srgbClr val="A6AEAD"/>
    <a:srgbClr val="5E5C4E"/>
    <a:srgbClr val="54595D"/>
    <a:srgbClr val="043A59"/>
    <a:srgbClr val="1A7193"/>
    <a:srgbClr val="B2C6D7"/>
    <a:srgbClr val="F3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3"/>
    <p:restoredTop sz="94666"/>
  </p:normalViewPr>
  <p:slideViewPr>
    <p:cSldViewPr snapToGrid="0" snapToObjects="1">
      <p:cViewPr>
        <p:scale>
          <a:sx n="103" d="100"/>
          <a:sy n="103" d="100"/>
        </p:scale>
        <p:origin x="28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7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61518-F357-4347-BA01-0C3F210BCA12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437D-2A4D-8245-B627-35A0646CA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jpg"/><Relationship Id="rId18" Type="http://schemas.openxmlformats.org/officeDocument/2006/relationships/image" Target="../media/image8.png"/><Relationship Id="rId26" Type="http://schemas.openxmlformats.org/officeDocument/2006/relationships/image" Target="../media/image14.png"/><Relationship Id="rId3" Type="http://schemas.openxmlformats.org/officeDocument/2006/relationships/hyperlink" Target="https://eta.lbl.gov/people/mary-ann-piette" TargetMode="External"/><Relationship Id="rId21" Type="http://schemas.microsoft.com/office/2007/relationships/hdphoto" Target="../media/hdphoto5.wdp"/><Relationship Id="rId7" Type="http://schemas.openxmlformats.org/officeDocument/2006/relationships/hyperlink" Target="https://eta.lbl.gov/people/jerri-carmo" TargetMode="External"/><Relationship Id="rId12" Type="http://schemas.microsoft.com/office/2007/relationships/hdphoto" Target="../media/hdphoto2.wdp"/><Relationship Id="rId17" Type="http://schemas.openxmlformats.org/officeDocument/2006/relationships/image" Target="../media/image7.jpg"/><Relationship Id="rId25" Type="http://schemas.openxmlformats.org/officeDocument/2006/relationships/image" Target="../media/image13.png"/><Relationship Id="rId2" Type="http://schemas.openxmlformats.org/officeDocument/2006/relationships/hyperlink" Target="https://buildings.lbl.gov/" TargetMode="External"/><Relationship Id="rId16" Type="http://schemas.microsoft.com/office/2007/relationships/hdphoto" Target="../media/hdphoto3.wdp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ta.lbl.gov/people/alecia-ward" TargetMode="External"/><Relationship Id="rId11" Type="http://schemas.openxmlformats.org/officeDocument/2006/relationships/image" Target="../media/image3.png"/><Relationship Id="rId24" Type="http://schemas.openxmlformats.org/officeDocument/2006/relationships/image" Target="../media/image12.jpg"/><Relationship Id="rId5" Type="http://schemas.openxmlformats.org/officeDocument/2006/relationships/hyperlink" Target="http://appliedenergyscience.lbl.gov/" TargetMode="External"/><Relationship Id="rId15" Type="http://schemas.openxmlformats.org/officeDocument/2006/relationships/image" Target="../media/image6.png"/><Relationship Id="rId23" Type="http://schemas.openxmlformats.org/officeDocument/2006/relationships/image" Target="../media/image11.jpg"/><Relationship Id="rId10" Type="http://schemas.openxmlformats.org/officeDocument/2006/relationships/image" Target="../media/image2.jpg"/><Relationship Id="rId19" Type="http://schemas.microsoft.com/office/2007/relationships/hdphoto" Target="../media/hdphoto4.wdp"/><Relationship Id="rId4" Type="http://schemas.openxmlformats.org/officeDocument/2006/relationships/hyperlink" Target="http://energyanalysis.lbl.gov/" TargetMode="External"/><Relationship Id="rId9" Type="http://schemas.microsoft.com/office/2007/relationships/hdphoto" Target="../media/hdphoto1.wdp"/><Relationship Id="rId14" Type="http://schemas.openxmlformats.org/officeDocument/2006/relationships/image" Target="../media/image5.jpg"/><Relationship Id="rId2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787EDEE1-FAA1-294D-0089-F6AC7FC0E508}"/>
              </a:ext>
            </a:extLst>
          </p:cNvPr>
          <p:cNvSpPr/>
          <p:nvPr/>
        </p:nvSpPr>
        <p:spPr>
          <a:xfrm rot="16200000">
            <a:off x="6040497" y="1694430"/>
            <a:ext cx="1987957" cy="261984"/>
          </a:xfrm>
          <a:custGeom>
            <a:avLst/>
            <a:gdLst>
              <a:gd name="connsiteX0" fmla="*/ 0 w 3074670"/>
              <a:gd name="connsiteY0" fmla="*/ 445770 h 457200"/>
              <a:gd name="connsiteX1" fmla="*/ 0 w 3074670"/>
              <a:gd name="connsiteY1" fmla="*/ 0 h 457200"/>
              <a:gd name="connsiteX2" fmla="*/ 3074670 w 3074670"/>
              <a:gd name="connsiteY2" fmla="*/ 0 h 457200"/>
              <a:gd name="connsiteX3" fmla="*/ 3074670 w 307467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670" h="457200">
                <a:moveTo>
                  <a:pt x="0" y="445770"/>
                </a:moveTo>
                <a:lnTo>
                  <a:pt x="0" y="0"/>
                </a:lnTo>
                <a:lnTo>
                  <a:pt x="3074670" y="0"/>
                </a:lnTo>
                <a:lnTo>
                  <a:pt x="3074670" y="457200"/>
                </a:lnTo>
              </a:path>
            </a:pathLst>
          </a:cu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AAB276-3190-70F6-384A-481DB079DF60}"/>
              </a:ext>
            </a:extLst>
          </p:cNvPr>
          <p:cNvCxnSpPr>
            <a:cxnSpLocks/>
          </p:cNvCxnSpPr>
          <p:nvPr/>
        </p:nvCxnSpPr>
        <p:spPr>
          <a:xfrm>
            <a:off x="6894225" y="1752600"/>
            <a:ext cx="279433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B95A9A66-A49E-704A-A5A1-9EE5B1148537}"/>
              </a:ext>
            </a:extLst>
          </p:cNvPr>
          <p:cNvSpPr/>
          <p:nvPr/>
        </p:nvSpPr>
        <p:spPr>
          <a:xfrm rot="16200000">
            <a:off x="-1627648" y="3049700"/>
            <a:ext cx="4698498" cy="261984"/>
          </a:xfrm>
          <a:custGeom>
            <a:avLst/>
            <a:gdLst>
              <a:gd name="connsiteX0" fmla="*/ 0 w 3074670"/>
              <a:gd name="connsiteY0" fmla="*/ 445770 h 457200"/>
              <a:gd name="connsiteX1" fmla="*/ 0 w 3074670"/>
              <a:gd name="connsiteY1" fmla="*/ 0 h 457200"/>
              <a:gd name="connsiteX2" fmla="*/ 3074670 w 3074670"/>
              <a:gd name="connsiteY2" fmla="*/ 0 h 457200"/>
              <a:gd name="connsiteX3" fmla="*/ 3074670 w 3074670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4670" h="457200">
                <a:moveTo>
                  <a:pt x="0" y="445770"/>
                </a:moveTo>
                <a:lnTo>
                  <a:pt x="0" y="0"/>
                </a:lnTo>
                <a:lnTo>
                  <a:pt x="3074670" y="0"/>
                </a:lnTo>
                <a:lnTo>
                  <a:pt x="3074670" y="457200"/>
                </a:lnTo>
              </a:path>
            </a:pathLst>
          </a:cu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7FC3FA13-E609-B343-B8F6-C3F12C5E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09" y="1341065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014138-E39E-3140-BC35-00FB6B612CFB}"/>
              </a:ext>
            </a:extLst>
          </p:cNvPr>
          <p:cNvSpPr txBox="1"/>
          <p:nvPr/>
        </p:nvSpPr>
        <p:spPr>
          <a:xfrm>
            <a:off x="803189" y="1116338"/>
            <a:ext cx="1087395" cy="230832"/>
          </a:xfrm>
          <a:prstGeom prst="rect">
            <a:avLst/>
          </a:prstGeom>
          <a:solidFill>
            <a:srgbClr val="7A8C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32A14B-7AF1-7448-9C27-B3C08C6DEBAE}"/>
              </a:ext>
            </a:extLst>
          </p:cNvPr>
          <p:cNvCxnSpPr>
            <a:cxnSpLocks/>
          </p:cNvCxnSpPr>
          <p:nvPr/>
        </p:nvCxnSpPr>
        <p:spPr>
          <a:xfrm>
            <a:off x="590608" y="2001187"/>
            <a:ext cx="279433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8FB32A-EE7A-C449-A7AD-A3A5BD7A0D94}"/>
              </a:ext>
            </a:extLst>
          </p:cNvPr>
          <p:cNvCxnSpPr>
            <a:cxnSpLocks/>
          </p:cNvCxnSpPr>
          <p:nvPr/>
        </p:nvCxnSpPr>
        <p:spPr>
          <a:xfrm>
            <a:off x="590608" y="3801671"/>
            <a:ext cx="279433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59883DE-967B-8C4B-BA19-ED9E1D572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24548"/>
              </p:ext>
            </p:extLst>
          </p:nvPr>
        </p:nvGraphicFramePr>
        <p:xfrm>
          <a:off x="800119" y="1409367"/>
          <a:ext cx="5798388" cy="151640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99194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2899194">
                  <a:extLst>
                    <a:ext uri="{9D8B030D-6E8A-4147-A177-3AD203B41FA5}">
                      <a16:colId xmlns:a16="http://schemas.microsoft.com/office/drawing/2014/main" val="3631849458"/>
                    </a:ext>
                  </a:extLst>
                </a:gridCol>
              </a:tblGrid>
              <a:tr h="327688">
                <a:tc gridSpan="2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u="sng" kern="120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BUILDING &amp; INDUSTRIAL ENERGY SYSTEMS DIVISION</a:t>
                      </a:r>
                      <a:endParaRPr lang="en-US" altLang="en-US" sz="900" b="0" u="sng" kern="120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2295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Jessica Granderson</a:t>
                      </a:r>
                      <a:endParaRPr lang="en-US" altLang="en-US" sz="1200" b="1" i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2295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i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Division </a:t>
                      </a: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Director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80327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sz="900" b="1" i="0" kern="120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Tianzhen</a:t>
                      </a:r>
                      <a:r>
                        <a:rPr 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Hong</a:t>
                      </a:r>
                      <a:r>
                        <a:rPr lang="en-US" alt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kern="120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kern="120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</a:t>
                      </a:r>
                      <a:r>
                        <a:rPr lang="en-US" altLang="en-US" sz="900" i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esearch </a:t>
                      </a: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Erin Harbin</a:t>
                      </a:r>
                      <a: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9371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9EA1BEA-C3C3-A845-9EAF-108693C83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47823"/>
              </p:ext>
            </p:extLst>
          </p:nvPr>
        </p:nvGraphicFramePr>
        <p:xfrm>
          <a:off x="800119" y="3134308"/>
          <a:ext cx="5798388" cy="15165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932796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1932796">
                  <a:extLst>
                    <a:ext uri="{9D8B030D-6E8A-4147-A177-3AD203B41FA5}">
                      <a16:colId xmlns:a16="http://schemas.microsoft.com/office/drawing/2014/main" val="178852200"/>
                    </a:ext>
                  </a:extLst>
                </a:gridCol>
                <a:gridCol w="1932796">
                  <a:extLst>
                    <a:ext uri="{9D8B030D-6E8A-4147-A177-3AD203B41FA5}">
                      <a16:colId xmlns:a16="http://schemas.microsoft.com/office/drawing/2014/main" val="1957941998"/>
                    </a:ext>
                  </a:extLst>
                </a:gridCol>
              </a:tblGrid>
              <a:tr h="327819">
                <a:tc gridSpan="3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900" b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ENERGY ANALYSIS DIVISION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  <a:tr h="685800">
                <a:tc gridSpan="3">
                  <a:txBody>
                    <a:bodyPr/>
                    <a:lstStyle/>
                    <a:p>
                      <a:pPr marL="2295525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Tom </a:t>
                      </a:r>
                      <a:r>
                        <a:rPr lang="en-US" altLang="en-US" sz="1200" b="1" dirty="0" err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Kirchstetter</a:t>
                      </a:r>
                      <a:endParaRPr lang="en-US" altLang="en-US" sz="1200" b="1" i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295525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Division Director</a:t>
                      </a: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588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Tom </a:t>
                      </a:r>
                      <a:r>
                        <a:rPr lang="en-US" altLang="en-US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Kirchstetter</a:t>
                      </a:r>
                      <a:endParaRPr lang="en-US" altLang="en-US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indent="1588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Division Director</a:t>
                      </a:r>
                      <a:endParaRPr lang="en-US" altLang="en-US" sz="1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685800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Corinne </a:t>
                      </a:r>
                      <a:r>
                        <a:rPr lang="en-US" altLang="en-US" sz="900" b="1" i="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Scown</a:t>
                      </a: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Research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Peter Larsen, </a:t>
                      </a:r>
                      <a:b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Research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tc>
                  <a:txBody>
                    <a:bodyPr/>
                    <a:lstStyle/>
                    <a:p>
                      <a:pPr marL="685800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Colleen </a:t>
                      </a:r>
                      <a:r>
                        <a:rPr lang="en-US" altLang="en-US" sz="900" b="1" i="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Kantner</a:t>
                      </a:r>
                      <a: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Operations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9371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8E9668C-5755-AD4F-8644-98205AA4D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41840"/>
              </p:ext>
            </p:extLst>
          </p:nvPr>
        </p:nvGraphicFramePr>
        <p:xfrm>
          <a:off x="800120" y="4859379"/>
          <a:ext cx="5798388" cy="15165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99194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2899194">
                  <a:extLst>
                    <a:ext uri="{9D8B030D-6E8A-4147-A177-3AD203B41FA5}">
                      <a16:colId xmlns:a16="http://schemas.microsoft.com/office/drawing/2014/main" val="1993224177"/>
                    </a:ext>
                  </a:extLst>
                </a:gridCol>
              </a:tblGrid>
              <a:tr h="327819">
                <a:tc gridSpan="2">
                  <a:txBody>
                    <a:bodyPr/>
                    <a:lstStyle/>
                    <a:p>
                      <a:pPr marL="0" marR="0" lvl="0" indent="1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ENERGY TECHNOLOGIES </a:t>
                      </a:r>
                      <a:r>
                        <a:rPr kumimoji="0" lang="en-US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&amp; SYSTEMS DIVISION</a:t>
                      </a:r>
                      <a:endParaRPr kumimoji="0" lang="en-US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43A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229552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Robert </a:t>
                      </a:r>
                      <a:r>
                        <a:rPr lang="en-US" altLang="en-US" sz="1200" b="1" dirty="0" err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Kostecki</a:t>
                      </a:r>
                      <a:r>
                        <a:rPr lang="en-US" altLang="en-US" sz="1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</a:p>
                    <a:p>
                      <a:pPr marL="229552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000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Division Director</a:t>
                      </a:r>
                    </a:p>
                  </a:txBody>
                  <a:tcPr marL="13716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A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808038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Shannon Boettcher</a:t>
                      </a: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Research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tc>
                  <a:txBody>
                    <a:bodyPr/>
                    <a:lstStyle/>
                    <a:p>
                      <a:pPr marL="808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kern="1200" dirty="0" err="1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Vassilia</a:t>
                      </a:r>
                      <a:r>
                        <a:rPr lang="en-US" sz="900" b="1" i="0" kern="120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Zorba</a:t>
                      </a:r>
                      <a: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900" b="1" i="0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900" i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Operations Deputy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93711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06BD0E7-5D47-2949-B9F5-1B210F1177C6}"/>
              </a:ext>
            </a:extLst>
          </p:cNvPr>
          <p:cNvSpPr txBox="1"/>
          <p:nvPr/>
        </p:nvSpPr>
        <p:spPr>
          <a:xfrm>
            <a:off x="7048706" y="1116338"/>
            <a:ext cx="1087395" cy="230832"/>
          </a:xfrm>
          <a:prstGeom prst="rect">
            <a:avLst/>
          </a:prstGeom>
          <a:solidFill>
            <a:srgbClr val="7A8C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OPERATIONS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1DF4A956-34D9-2948-AE5E-48FD4346C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12727"/>
              </p:ext>
            </p:extLst>
          </p:nvPr>
        </p:nvGraphicFramePr>
        <p:xfrm>
          <a:off x="7040836" y="2462953"/>
          <a:ext cx="1692737" cy="685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92737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635000" indent="0" algn="l">
                        <a:spcBef>
                          <a:spcPts val="300"/>
                        </a:spcBef>
                        <a:tabLst/>
                      </a:pP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PROGRAM &amp; </a:t>
                      </a:r>
                      <a:b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BUSINESS </a:t>
                      </a:r>
                      <a:b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DEVELOPMENT</a:t>
                      </a:r>
                      <a:endParaRPr lang="en-US" sz="800" dirty="0">
                        <a:solidFill>
                          <a:srgbClr val="043A59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635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altLang="en-US" sz="800" b="1" dirty="0">
                          <a:solidFill>
                            <a:srgbClr val="043A59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Alecia Ward</a:t>
                      </a:r>
                      <a:endParaRPr lang="en-US" altLang="en-US" sz="800" b="1" dirty="0">
                        <a:solidFill>
                          <a:srgbClr val="043A59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70744" marR="70744" marT="35372" marB="35372" anchor="ctr">
                    <a:lnL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C5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46562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26349591-863A-E847-8B06-199BEB64D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67624"/>
              </p:ext>
            </p:extLst>
          </p:nvPr>
        </p:nvGraphicFramePr>
        <p:xfrm>
          <a:off x="287867" y="224881"/>
          <a:ext cx="8568268" cy="73151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  <a:gridCol w="5418668">
                  <a:extLst>
                    <a:ext uri="{9D8B030D-6E8A-4147-A177-3AD203B41FA5}">
                      <a16:colId xmlns:a16="http://schemas.microsoft.com/office/drawing/2014/main" val="2330308530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marL="3089275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232" marR="55232" marT="27616" marB="276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A59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MARY ANN PIETTE</a:t>
                      </a:r>
                      <a:r>
                        <a:rPr lang="en-US" altLang="en-US" sz="14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</a:t>
                      </a:r>
                      <a:br>
                        <a:rPr lang="en-US" altLang="en-US" sz="1400" b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r>
                        <a:rPr lang="en-US" altLang="en-US" sz="1000" b="1" i="1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Associate </a:t>
                      </a:r>
                      <a:r>
                        <a:rPr lang="en-US" altLang="en-US" sz="1000" b="1" i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Laboratory Director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55232" marR="55232" marT="27616" marB="276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A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6885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7BD8E2DC-6B3E-174F-9A47-7313031B7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5212"/>
              </p:ext>
            </p:extLst>
          </p:nvPr>
        </p:nvGraphicFramePr>
        <p:xfrm>
          <a:off x="7048707" y="1397534"/>
          <a:ext cx="1684866" cy="685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84866">
                  <a:extLst>
                    <a:ext uri="{9D8B030D-6E8A-4147-A177-3AD203B41FA5}">
                      <a16:colId xmlns:a16="http://schemas.microsoft.com/office/drawing/2014/main" val="199557968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635000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Jerri </a:t>
                      </a:r>
                      <a:r>
                        <a:rPr lang="en-US" altLang="en-US" sz="11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Carmo</a:t>
                      </a:r>
                      <a:endParaRPr lang="en-US" alt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35000" lvl="0" indent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lang="en-US" altLang="en-US" sz="9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Area Deputy</a:t>
                      </a:r>
                    </a:p>
                  </a:txBody>
                  <a:tcPr marL="102870" marR="68580" marT="34290" marB="34290" anchor="ctr">
                    <a:lnL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2C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87447"/>
                  </a:ext>
                </a:extLst>
              </a:tr>
            </a:tbl>
          </a:graphicData>
        </a:graphic>
      </p:graphicFrame>
      <p:pic>
        <p:nvPicPr>
          <p:cNvPr id="7" name="Picture 6" descr="A picture containing person, outdoor, person, suit&#10;&#10;Description automatically generated">
            <a:extLst>
              <a:ext uri="{FF2B5EF4-FFF2-40B4-BE49-F238E27FC236}">
                <a16:creationId xmlns:a16="http://schemas.microsoft.com/office/drawing/2014/main" id="{CBC6AB31-1B9C-E02D-C0C6-1039317C37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000" contrast="14000"/>
                    </a14:imgEffect>
                  </a14:imgLayer>
                </a14:imgProps>
              </a:ext>
            </a:extLst>
          </a:blip>
          <a:srcRect l="7139" t="2929" r="31926" b="54438"/>
          <a:stretch/>
        </p:blipFill>
        <p:spPr>
          <a:xfrm>
            <a:off x="3045723" y="264196"/>
            <a:ext cx="646817" cy="646494"/>
          </a:xfrm>
          <a:prstGeom prst="ellipse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1B4F0-4501-1530-1E87-9C5816C101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72" r="5549" b="28445"/>
          <a:stretch/>
        </p:blipFill>
        <p:spPr>
          <a:xfrm>
            <a:off x="2525208" y="1777687"/>
            <a:ext cx="594657" cy="594360"/>
          </a:xfrm>
          <a:prstGeom prst="ellipse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82F0E0-37F8-28D9-E737-305A084C68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8000" contrast="15000"/>
                    </a14:imgEffect>
                  </a14:imgLayer>
                </a14:imgProps>
              </a:ext>
            </a:extLst>
          </a:blip>
          <a:srcRect l="-8822" t="6046" r="-6371" b="13359"/>
          <a:stretch/>
        </p:blipFill>
        <p:spPr>
          <a:xfrm>
            <a:off x="7081977" y="2507541"/>
            <a:ext cx="594657" cy="59436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E80C0-E3C2-724D-A46F-E25EED603DB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925" b="28109"/>
          <a:stretch/>
        </p:blipFill>
        <p:spPr>
          <a:xfrm>
            <a:off x="7114193" y="1439021"/>
            <a:ext cx="594657" cy="594360"/>
          </a:xfrm>
          <a:prstGeom prst="ellipse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707E4-7256-BA35-8D4D-2DE0FD23B95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7505" t="3849" r="-7223" b="15882"/>
          <a:stretch/>
        </p:blipFill>
        <p:spPr>
          <a:xfrm>
            <a:off x="2525208" y="3496421"/>
            <a:ext cx="594657" cy="594360"/>
          </a:xfrm>
          <a:prstGeom prst="ellipse">
            <a:avLst/>
          </a:prstGeom>
          <a:gradFill>
            <a:gsLst>
              <a:gs pos="0">
                <a:srgbClr val="A3ABAA"/>
              </a:gs>
              <a:gs pos="100000">
                <a:srgbClr val="B5BCBB"/>
              </a:gs>
            </a:gsLst>
            <a:lin ang="0" scaled="0"/>
          </a:gradFill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F06182-0946-88C2-638C-8C2A8E0C3D5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6883"/>
                    </a14:imgEffect>
                    <a14:imgEffect>
                      <a14:brightnessContrast bright="9000" contrast="12000"/>
                    </a14:imgEffect>
                  </a14:imgLayer>
                </a14:imgProps>
              </a:ext>
            </a:extLst>
          </a:blip>
          <a:srcRect l="-7543" t="-2225" r="-7769" b="21544"/>
          <a:stretch/>
        </p:blipFill>
        <p:spPr>
          <a:xfrm>
            <a:off x="2525208" y="5232087"/>
            <a:ext cx="594657" cy="59436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CD06A9-E26B-B6B0-FBCF-3A0C67AD1BB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775" t="9271" r="4773" b="27444"/>
          <a:stretch/>
        </p:blipFill>
        <p:spPr>
          <a:xfrm>
            <a:off x="1156941" y="2439022"/>
            <a:ext cx="457428" cy="457200"/>
          </a:xfrm>
          <a:prstGeom prst="ellipse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B6C69D-7ED5-9A86-CF7E-3B359694481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" contrast="4000"/>
                    </a14:imgEffect>
                  </a14:imgLayer>
                </a14:imgProps>
              </a:ext>
            </a:extLst>
          </a:blip>
          <a:srcRect t="3916" b="26118"/>
          <a:stretch/>
        </p:blipFill>
        <p:spPr>
          <a:xfrm>
            <a:off x="1009801" y="4166222"/>
            <a:ext cx="457428" cy="45720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60D206-32DB-57AE-D0B4-10EDA915579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9000" contrast="8000"/>
                    </a14:imgEffect>
                  </a14:imgLayer>
                </a14:imgProps>
              </a:ext>
            </a:extLst>
          </a:blip>
          <a:srcRect l="5727" t="4265" r="1" b="29777"/>
          <a:stretch/>
        </p:blipFill>
        <p:spPr>
          <a:xfrm>
            <a:off x="4830793" y="4166222"/>
            <a:ext cx="457428" cy="45720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7921C-3CA4-82B1-9BD8-3195D6836DF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4619" b="29667"/>
          <a:stretch/>
        </p:blipFill>
        <p:spPr>
          <a:xfrm>
            <a:off x="1189037" y="5893421"/>
            <a:ext cx="457428" cy="457200"/>
          </a:xfrm>
          <a:prstGeom prst="ellipse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E27F5-3B8A-7C6F-80F8-CD37F2DDD1D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8412" t="7992" r="4609" b="28618"/>
          <a:stretch/>
        </p:blipFill>
        <p:spPr>
          <a:xfrm>
            <a:off x="4063537" y="5893421"/>
            <a:ext cx="457428" cy="457200"/>
          </a:xfrm>
          <a:prstGeom prst="ellipse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BB43FF-1574-B8FA-03C5-74D1CBB14B5A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4715" t="7859" b="25475"/>
          <a:stretch/>
        </p:blipFill>
        <p:spPr>
          <a:xfrm>
            <a:off x="4063537" y="2439022"/>
            <a:ext cx="457428" cy="457200"/>
          </a:xfrm>
          <a:prstGeom prst="ellipse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16D06-30AB-0AA0-78A2-AF35A08C4F79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15177" t="5164" r="15897" b="27866"/>
          <a:stretch>
            <a:fillRect/>
          </a:stretch>
        </p:blipFill>
        <p:spPr>
          <a:xfrm>
            <a:off x="2917910" y="4166222"/>
            <a:ext cx="457428" cy="457200"/>
          </a:xfrm>
          <a:prstGeom prst="ellipse">
            <a:avLst/>
          </a:prstGeom>
          <a:solidFill>
            <a:srgbClr val="3F3A36"/>
          </a:solidFill>
          <a:ln>
            <a:noFill/>
          </a:ln>
        </p:spPr>
      </p:pic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FC83E057-F0E7-320E-EFB4-601F3CA6AD2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4992" y="144973"/>
            <a:ext cx="1812355" cy="8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8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13313</TotalTime>
  <Words>91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Tracy Wines</cp:lastModifiedBy>
  <cp:revision>97</cp:revision>
  <dcterms:created xsi:type="dcterms:W3CDTF">2019-06-27T22:36:45Z</dcterms:created>
  <dcterms:modified xsi:type="dcterms:W3CDTF">2026-01-15T17:03:48Z</dcterms:modified>
</cp:coreProperties>
</file>